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0"/>
  </p:notesMasterIdLst>
  <p:sldIdLst>
    <p:sldId id="256" r:id="rId2"/>
    <p:sldId id="306" r:id="rId3"/>
    <p:sldId id="309" r:id="rId4"/>
    <p:sldId id="310" r:id="rId5"/>
    <p:sldId id="308" r:id="rId6"/>
    <p:sldId id="303" r:id="rId7"/>
    <p:sldId id="304" r:id="rId8"/>
    <p:sldId id="30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29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77" autoAdjust="0"/>
    <p:restoredTop sz="95332" autoAdjust="0"/>
  </p:normalViewPr>
  <p:slideViewPr>
    <p:cSldViewPr>
      <p:cViewPr varScale="1">
        <p:scale>
          <a:sx n="88" d="100"/>
          <a:sy n="88" d="100"/>
        </p:scale>
        <p:origin x="135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52465-5C34-41E7-8034-65AA3C4DE2D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1181BF-D3F9-4811-ACC9-97A345F62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1181BF-D3F9-4811-ACC9-97A345F6288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708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рабочий стол\мимими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34187"/>
          </a:xfrm>
          <a:prstGeom prst="rect">
            <a:avLst/>
          </a:prstGeom>
          <a:noFill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475656" y="632882"/>
            <a:ext cx="734481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solidFill>
                <a:srgbClr val="FF000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Психолого-педагогическое сопровождение обучающихся с ОВЗ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рабочий стол\мимими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34187"/>
          </a:xfrm>
          <a:prstGeom prst="rect">
            <a:avLst/>
          </a:prstGeom>
          <a:noFill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475656" y="139280"/>
            <a:ext cx="7344816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solidFill>
                <a:srgbClr val="FF000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Дневник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4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Титульный лист;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4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Пояснительная записка;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4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Характеристика (представление);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4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План индивидуальной коррекционной работы;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4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Лист фиксации информационно-просветительской работы;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4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Лист фиксации консультативной работы;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400" dirty="0" smtClean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Лист коррекционной работы.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372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рабочий стол\мимими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291854" cy="6826586"/>
          </a:xfrm>
          <a:prstGeom prst="rect">
            <a:avLst/>
          </a:prstGeom>
          <a:noFill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475656" y="2262937"/>
            <a:ext cx="734481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solidFill>
                <a:srgbClr val="FF000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315239"/>
            <a:ext cx="5040560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59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рабочий стол\мимими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16336"/>
            <a:ext cx="9144000" cy="6834187"/>
          </a:xfrm>
          <a:prstGeom prst="rect">
            <a:avLst/>
          </a:prstGeom>
          <a:noFill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475656" y="2262937"/>
            <a:ext cx="734481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solidFill>
                <a:srgbClr val="FF000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5816" y="99215"/>
            <a:ext cx="5184576" cy="597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39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рабочий стол\мимими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3813"/>
            <a:ext cx="9144000" cy="6834187"/>
          </a:xfrm>
          <a:prstGeom prst="rect">
            <a:avLst/>
          </a:prstGeom>
          <a:noFill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316832" y="185182"/>
            <a:ext cx="774035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Индивидуальный план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923495"/>
              </p:ext>
            </p:extLst>
          </p:nvPr>
        </p:nvGraphicFramePr>
        <p:xfrm>
          <a:off x="1316833" y="992882"/>
          <a:ext cx="7740350" cy="58132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1461">
                  <a:extLst>
                    <a:ext uri="{9D8B030D-6E8A-4147-A177-3AD203B41FA5}">
                      <a16:colId xmlns:a16="http://schemas.microsoft.com/office/drawing/2014/main" val="1265562069"/>
                    </a:ext>
                  </a:extLst>
                </a:gridCol>
                <a:gridCol w="1299653">
                  <a:extLst>
                    <a:ext uri="{9D8B030D-6E8A-4147-A177-3AD203B41FA5}">
                      <a16:colId xmlns:a16="http://schemas.microsoft.com/office/drawing/2014/main" val="1020351353"/>
                    </a:ext>
                  </a:extLst>
                </a:gridCol>
                <a:gridCol w="1083639">
                  <a:extLst>
                    <a:ext uri="{9D8B030D-6E8A-4147-A177-3AD203B41FA5}">
                      <a16:colId xmlns:a16="http://schemas.microsoft.com/office/drawing/2014/main" val="873762478"/>
                    </a:ext>
                  </a:extLst>
                </a:gridCol>
                <a:gridCol w="1442814">
                  <a:extLst>
                    <a:ext uri="{9D8B030D-6E8A-4147-A177-3AD203B41FA5}">
                      <a16:colId xmlns:a16="http://schemas.microsoft.com/office/drawing/2014/main" val="2731148453"/>
                    </a:ext>
                  </a:extLst>
                </a:gridCol>
                <a:gridCol w="1155474">
                  <a:extLst>
                    <a:ext uri="{9D8B030D-6E8A-4147-A177-3AD203B41FA5}">
                      <a16:colId xmlns:a16="http://schemas.microsoft.com/office/drawing/2014/main" val="1163552790"/>
                    </a:ext>
                  </a:extLst>
                </a:gridCol>
                <a:gridCol w="1227309">
                  <a:extLst>
                    <a:ext uri="{9D8B030D-6E8A-4147-A177-3AD203B41FA5}">
                      <a16:colId xmlns:a16="http://schemas.microsoft.com/office/drawing/2014/main" val="646698381"/>
                    </a:ext>
                  </a:extLst>
                </a:gridCol>
              </a:tblGrid>
              <a:tr h="166954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540"/>
                        </a:spcBef>
                        <a:spcAft>
                          <a:spcPts val="540"/>
                        </a:spcAft>
                      </a:pPr>
                      <a:r>
                        <a:rPr lang="ru-RU" sz="1600" b="1" dirty="0">
                          <a:effectLst/>
                        </a:rPr>
                        <a:t>Таблица 1. Индивидуальный план коррекционно-развивающей работы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911405"/>
                  </a:ext>
                </a:extLst>
              </a:tr>
              <a:tr h="333908">
                <a:tc gridSpan="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Фамилия, имя, отчество обучающегося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965148"/>
                  </a:ext>
                </a:extLst>
              </a:tr>
              <a:tr h="333908">
                <a:tc gridSpan="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Класс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1981282"/>
                  </a:ext>
                </a:extLst>
              </a:tr>
              <a:tr h="333908">
                <a:tc gridSpan="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Возраст обучающегося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4143561"/>
                  </a:ext>
                </a:extLst>
              </a:tr>
              <a:tr h="333908">
                <a:tc gridSpan="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Причины, время и характер нарушения здоровья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752372"/>
                  </a:ext>
                </a:extLst>
              </a:tr>
              <a:tr h="333908">
                <a:tc gridSpan="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Состояние здоровья в настоящее время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596423"/>
                  </a:ext>
                </a:extLst>
              </a:tr>
              <a:tr h="333908">
                <a:tc gridSpan="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Рекомендации ПМПК и ИПРА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1660567"/>
                  </a:ext>
                </a:extLst>
              </a:tr>
              <a:tr h="333908">
                <a:tc gridSpan="6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Индивидуальные особенности обучающегося: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770097"/>
                  </a:ext>
                </a:extLst>
              </a:tr>
              <a:tr h="5008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Специалисты сопровождения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Организационные формы коррекционно-развивающей работы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Периодичность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Фамилия, имя, отчество педагога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Рекомендации педагогам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Рекомендации родителям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extLst>
                  <a:ext uri="{0D108BD9-81ED-4DB2-BD59-A6C34878D82A}">
                    <a16:rowId xmlns:a16="http://schemas.microsoft.com/office/drawing/2014/main" val="458872988"/>
                  </a:ext>
                </a:extLst>
              </a:tr>
              <a:tr h="16695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extLst>
                  <a:ext uri="{0D108BD9-81ED-4DB2-BD59-A6C34878D82A}">
                    <a16:rowId xmlns:a16="http://schemas.microsoft.com/office/drawing/2014/main" val="287334603"/>
                  </a:ext>
                </a:extLst>
              </a:tr>
              <a:tr h="16695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4" marR="58504" marT="0" marB="0"/>
                </a:tc>
                <a:extLst>
                  <a:ext uri="{0D108BD9-81ED-4DB2-BD59-A6C34878D82A}">
                    <a16:rowId xmlns:a16="http://schemas.microsoft.com/office/drawing/2014/main" val="7006175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73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рабочий стол\мимими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34187"/>
          </a:xfrm>
          <a:prstGeom prst="rect">
            <a:avLst/>
          </a:prstGeom>
          <a:noFill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187624" y="157963"/>
            <a:ext cx="73448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Лист фиксации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2513205"/>
              </p:ext>
            </p:extLst>
          </p:nvPr>
        </p:nvGraphicFramePr>
        <p:xfrm>
          <a:off x="1331640" y="1052736"/>
          <a:ext cx="7701803" cy="43278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08130">
                  <a:extLst>
                    <a:ext uri="{9D8B030D-6E8A-4147-A177-3AD203B41FA5}">
                      <a16:colId xmlns:a16="http://schemas.microsoft.com/office/drawing/2014/main" val="1058303225"/>
                    </a:ext>
                  </a:extLst>
                </a:gridCol>
                <a:gridCol w="1364896">
                  <a:extLst>
                    <a:ext uri="{9D8B030D-6E8A-4147-A177-3AD203B41FA5}">
                      <a16:colId xmlns:a16="http://schemas.microsoft.com/office/drawing/2014/main" val="1470322573"/>
                    </a:ext>
                  </a:extLst>
                </a:gridCol>
                <a:gridCol w="1364896">
                  <a:extLst>
                    <a:ext uri="{9D8B030D-6E8A-4147-A177-3AD203B41FA5}">
                      <a16:colId xmlns:a16="http://schemas.microsoft.com/office/drawing/2014/main" val="745321881"/>
                    </a:ext>
                  </a:extLst>
                </a:gridCol>
                <a:gridCol w="1006059">
                  <a:extLst>
                    <a:ext uri="{9D8B030D-6E8A-4147-A177-3AD203B41FA5}">
                      <a16:colId xmlns:a16="http://schemas.microsoft.com/office/drawing/2014/main" val="3131634083"/>
                    </a:ext>
                  </a:extLst>
                </a:gridCol>
                <a:gridCol w="1364896">
                  <a:extLst>
                    <a:ext uri="{9D8B030D-6E8A-4147-A177-3AD203B41FA5}">
                      <a16:colId xmlns:a16="http://schemas.microsoft.com/office/drawing/2014/main" val="2477354736"/>
                    </a:ext>
                  </a:extLst>
                </a:gridCol>
                <a:gridCol w="1292926">
                  <a:extLst>
                    <a:ext uri="{9D8B030D-6E8A-4147-A177-3AD203B41FA5}">
                      <a16:colId xmlns:a16="http://schemas.microsoft.com/office/drawing/2014/main" val="1809612793"/>
                    </a:ext>
                  </a:extLst>
                </a:gridCol>
              </a:tblGrid>
              <a:tr h="394029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540"/>
                        </a:spcBef>
                        <a:spcAft>
                          <a:spcPts val="540"/>
                        </a:spcAft>
                      </a:pPr>
                      <a:r>
                        <a:rPr lang="ru-RU" sz="1800" b="1" dirty="0">
                          <a:effectLst/>
                        </a:rPr>
                        <a:t>Таблица 2. Лист фиксации консультативной работы </a:t>
                      </a:r>
                      <a:endParaRPr lang="ru-RU" sz="18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540"/>
                        </a:spcBef>
                        <a:spcAft>
                          <a:spcPts val="54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(</a:t>
                      </a:r>
                      <a:r>
                        <a:rPr lang="ru-RU" sz="1800" b="1" dirty="0">
                          <a:effectLst/>
                        </a:rPr>
                        <a:t>психолог, логопед, </a:t>
                      </a:r>
                      <a:r>
                        <a:rPr lang="ru-RU" sz="1800" b="1" dirty="0" smtClean="0">
                          <a:effectLst/>
                        </a:rPr>
                        <a:t>дефектолог, социальный педагог)</a:t>
                      </a:r>
                      <a:endParaRPr lang="ru-RU" sz="1800" b="1" dirty="0" smtClean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540"/>
                        </a:spcBef>
                        <a:spcAft>
                          <a:spcPts val="540"/>
                        </a:spcAft>
                      </a:pP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89" marR="5848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6566343"/>
                  </a:ext>
                </a:extLst>
              </a:tr>
              <a:tr h="2758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Направления консультативной работы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89" marR="584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Тема консультативной работы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89" marR="584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Формы проведения консультативной работы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89" marR="584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Дата </a:t>
                      </a:r>
                      <a:r>
                        <a:rPr lang="ru-RU" sz="1800" b="1" dirty="0">
                          <a:effectLst/>
                        </a:rPr>
                        <a:t>проведения консультативной работы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89" marR="584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Фамилия, имя, отчество (при наличии), должность педагогического работника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89" marR="5848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ФИО родителей (законных представителей), подпись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89" marR="58489" marT="0" marB="0"/>
                </a:tc>
                <a:extLst>
                  <a:ext uri="{0D108BD9-81ED-4DB2-BD59-A6C34878D82A}">
                    <a16:rowId xmlns:a16="http://schemas.microsoft.com/office/drawing/2014/main" val="4036905870"/>
                  </a:ext>
                </a:extLst>
              </a:tr>
              <a:tr h="22408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89" marR="58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89" marR="58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89" marR="58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89" marR="58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89" marR="58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89" marR="58489" marT="0" marB="0"/>
                </a:tc>
                <a:extLst>
                  <a:ext uri="{0D108BD9-81ED-4DB2-BD59-A6C34878D82A}">
                    <a16:rowId xmlns:a16="http://schemas.microsoft.com/office/drawing/2014/main" val="3950670220"/>
                  </a:ext>
                </a:extLst>
              </a:tr>
              <a:tr h="22408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89" marR="58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89" marR="58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89" marR="58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89" marR="58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89" marR="5848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489" marR="58489" marT="0" marB="0"/>
                </a:tc>
                <a:extLst>
                  <a:ext uri="{0D108BD9-81ED-4DB2-BD59-A6C34878D82A}">
                    <a16:rowId xmlns:a16="http://schemas.microsoft.com/office/drawing/2014/main" val="6299356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026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рабочий стол\мимими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34187"/>
          </a:xfrm>
          <a:prstGeom prst="rect">
            <a:avLst/>
          </a:prstGeom>
          <a:noFill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331640" y="116632"/>
            <a:ext cx="7812360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solidFill>
                <a:srgbClr val="FF000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Направления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Направления коррекционно-развивающей работы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1.	Укрепление здоровья и физическое воспитание.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2.	Социальное развитие («Я и сверстники», «Я и взрослые», «Я и окружающий мир»).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3.	Коррекция познавательного (умственного развития):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•	сенсорное воспитание;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•	формирование мыслительной деятельности;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•	формирование представлений об окружающем;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•	формирование элементарных математических представлений;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•	развитие речи.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4.	Формирование навыков деятельности (предметной, игровой, творческой, трудовой).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13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рабочий стол\мимими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8085"/>
            <a:ext cx="9144000" cy="6834187"/>
          </a:xfrm>
          <a:prstGeom prst="rect">
            <a:avLst/>
          </a:prstGeom>
          <a:noFill/>
        </p:spPr>
      </p:pic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547664" y="116632"/>
            <a:ext cx="7344816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solidFill>
                <a:srgbClr val="FF000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Лист фиксации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198125"/>
              </p:ext>
            </p:extLst>
          </p:nvPr>
        </p:nvGraphicFramePr>
        <p:xfrm>
          <a:off x="1331640" y="1346209"/>
          <a:ext cx="7812360" cy="43793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5087">
                  <a:extLst>
                    <a:ext uri="{9D8B030D-6E8A-4147-A177-3AD203B41FA5}">
                      <a16:colId xmlns:a16="http://schemas.microsoft.com/office/drawing/2014/main" val="2216252937"/>
                    </a:ext>
                  </a:extLst>
                </a:gridCol>
                <a:gridCol w="1497841">
                  <a:extLst>
                    <a:ext uri="{9D8B030D-6E8A-4147-A177-3AD203B41FA5}">
                      <a16:colId xmlns:a16="http://schemas.microsoft.com/office/drawing/2014/main" val="2891090545"/>
                    </a:ext>
                  </a:extLst>
                </a:gridCol>
                <a:gridCol w="1274116">
                  <a:extLst>
                    <a:ext uri="{9D8B030D-6E8A-4147-A177-3AD203B41FA5}">
                      <a16:colId xmlns:a16="http://schemas.microsoft.com/office/drawing/2014/main" val="3277205895"/>
                    </a:ext>
                  </a:extLst>
                </a:gridCol>
                <a:gridCol w="901243">
                  <a:extLst>
                    <a:ext uri="{9D8B030D-6E8A-4147-A177-3AD203B41FA5}">
                      <a16:colId xmlns:a16="http://schemas.microsoft.com/office/drawing/2014/main" val="4210317598"/>
                    </a:ext>
                  </a:extLst>
                </a:gridCol>
                <a:gridCol w="1424853">
                  <a:extLst>
                    <a:ext uri="{9D8B030D-6E8A-4147-A177-3AD203B41FA5}">
                      <a16:colId xmlns:a16="http://schemas.microsoft.com/office/drawing/2014/main" val="3653035142"/>
                    </a:ext>
                  </a:extLst>
                </a:gridCol>
                <a:gridCol w="1349220">
                  <a:extLst>
                    <a:ext uri="{9D8B030D-6E8A-4147-A177-3AD203B41FA5}">
                      <a16:colId xmlns:a16="http://schemas.microsoft.com/office/drawing/2014/main" val="508849870"/>
                    </a:ext>
                  </a:extLst>
                </a:gridCol>
              </a:tblGrid>
              <a:tr h="401745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540"/>
                        </a:spcBef>
                        <a:spcAft>
                          <a:spcPts val="540"/>
                        </a:spcAft>
                      </a:pPr>
                      <a:r>
                        <a:rPr lang="ru-RU" sz="1800" b="1" dirty="0">
                          <a:effectLst/>
                        </a:rPr>
                        <a:t>Таблица 3. Лист фиксации информационно-просветительской </a:t>
                      </a:r>
                      <a:r>
                        <a:rPr lang="ru-RU" sz="1800" b="1" dirty="0" smtClean="0">
                          <a:effectLst/>
                        </a:rPr>
                        <a:t>работы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540"/>
                        </a:spcBef>
                        <a:spcAft>
                          <a:spcPts val="540"/>
                        </a:spcAft>
                      </a:pPr>
                      <a:r>
                        <a:rPr lang="ru-RU" sz="1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(классный руководитель, </a:t>
                      </a:r>
                      <a:r>
                        <a:rPr lang="ru-RU" sz="1800" b="1" dirty="0" err="1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тьютор</a:t>
                      </a:r>
                      <a:r>
                        <a:rPr lang="ru-RU" sz="1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учителя-предметники)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368110"/>
                  </a:ext>
                </a:extLst>
              </a:tr>
              <a:tr h="24731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Направления информационно-просветительской работы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Тема информационно-просветительской работы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Формы проведения информационно-просветительской работы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</a:rPr>
                        <a:t>Дата </a:t>
                      </a:r>
                      <a:r>
                        <a:rPr lang="ru-RU" sz="1800" b="1" dirty="0">
                          <a:effectLst/>
                        </a:rPr>
                        <a:t>проведения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Фамилия, имя, отчество, должность педагогического работника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ФИО родителей (законных представителей), подпись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extLst>
                  <a:ext uri="{0D108BD9-81ED-4DB2-BD59-A6C34878D82A}">
                    <a16:rowId xmlns:a16="http://schemas.microsoft.com/office/drawing/2014/main" val="3181720476"/>
                  </a:ext>
                </a:extLst>
              </a:tr>
              <a:tr h="40174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extLst>
                  <a:ext uri="{0D108BD9-81ED-4DB2-BD59-A6C34878D82A}">
                    <a16:rowId xmlns:a16="http://schemas.microsoft.com/office/drawing/2014/main" val="1332994977"/>
                  </a:ext>
                </a:extLst>
              </a:tr>
              <a:tr h="40174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extLst>
                  <a:ext uri="{0D108BD9-81ED-4DB2-BD59-A6C34878D82A}">
                    <a16:rowId xmlns:a16="http://schemas.microsoft.com/office/drawing/2014/main" val="4135507681"/>
                  </a:ext>
                </a:extLst>
              </a:tr>
              <a:tr h="40174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172" marR="60172" marT="0" marB="0"/>
                </a:tc>
                <a:extLst>
                  <a:ext uri="{0D108BD9-81ED-4DB2-BD59-A6C34878D82A}">
                    <a16:rowId xmlns:a16="http://schemas.microsoft.com/office/drawing/2014/main" val="3577037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958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1218</TotalTime>
  <Words>205</Words>
  <Application>Microsoft Office PowerPoint</Application>
  <PresentationFormat>Экран (4:3)</PresentationFormat>
  <Paragraphs>115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139</cp:revision>
  <dcterms:modified xsi:type="dcterms:W3CDTF">2024-05-07T00:32:40Z</dcterms:modified>
</cp:coreProperties>
</file>